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399" r:id="rId2"/>
    <p:sldId id="284" r:id="rId3"/>
    <p:sldId id="315" r:id="rId4"/>
    <p:sldId id="336" r:id="rId5"/>
    <p:sldId id="392" r:id="rId6"/>
    <p:sldId id="393" r:id="rId7"/>
    <p:sldId id="394" r:id="rId8"/>
    <p:sldId id="400" r:id="rId9"/>
    <p:sldId id="402" r:id="rId10"/>
    <p:sldId id="370" r:id="rId11"/>
    <p:sldId id="371" r:id="rId12"/>
    <p:sldId id="379" r:id="rId13"/>
    <p:sldId id="401" r:id="rId14"/>
    <p:sldId id="403" r:id="rId15"/>
    <p:sldId id="342" r:id="rId16"/>
    <p:sldId id="344" r:id="rId17"/>
    <p:sldId id="380" r:id="rId18"/>
    <p:sldId id="319" r:id="rId19"/>
    <p:sldId id="320" r:id="rId20"/>
    <p:sldId id="321" r:id="rId21"/>
    <p:sldId id="322" r:id="rId22"/>
    <p:sldId id="325" r:id="rId23"/>
    <p:sldId id="324" r:id="rId24"/>
    <p:sldId id="326" r:id="rId25"/>
    <p:sldId id="313" r:id="rId26"/>
    <p:sldId id="329" r:id="rId27"/>
    <p:sldId id="330" r:id="rId28"/>
    <p:sldId id="333" r:id="rId29"/>
    <p:sldId id="334" r:id="rId30"/>
    <p:sldId id="335" r:id="rId31"/>
    <p:sldId id="381" r:id="rId32"/>
    <p:sldId id="382" r:id="rId33"/>
    <p:sldId id="385" r:id="rId34"/>
    <p:sldId id="384" r:id="rId35"/>
    <p:sldId id="395" r:id="rId36"/>
    <p:sldId id="383" r:id="rId37"/>
    <p:sldId id="387" r:id="rId38"/>
    <p:sldId id="388" r:id="rId39"/>
    <p:sldId id="386" r:id="rId40"/>
    <p:sldId id="391" r:id="rId41"/>
    <p:sldId id="397" r:id="rId42"/>
    <p:sldId id="261" r:id="rId43"/>
    <p:sldId id="285" r:id="rId44"/>
    <p:sldId id="263" r:id="rId45"/>
    <p:sldId id="276" r:id="rId46"/>
    <p:sldId id="280" r:id="rId47"/>
    <p:sldId id="398" r:id="rId48"/>
    <p:sldId id="281" r:id="rId49"/>
    <p:sldId id="257" r:id="rId50"/>
    <p:sldId id="396" r:id="rId51"/>
    <p:sldId id="316" r:id="rId52"/>
    <p:sldId id="346" r:id="rId53"/>
    <p:sldId id="350" r:id="rId54"/>
    <p:sldId id="349" r:id="rId55"/>
    <p:sldId id="347" r:id="rId56"/>
    <p:sldId id="362" r:id="rId57"/>
    <p:sldId id="351" r:id="rId58"/>
    <p:sldId id="354" r:id="rId59"/>
    <p:sldId id="355" r:id="rId60"/>
    <p:sldId id="363" r:id="rId61"/>
    <p:sldId id="364" r:id="rId62"/>
    <p:sldId id="348" r:id="rId63"/>
    <p:sldId id="365" r:id="rId64"/>
    <p:sldId id="358" r:id="rId65"/>
    <p:sldId id="352" r:id="rId66"/>
    <p:sldId id="367" r:id="rId67"/>
    <p:sldId id="368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90"/>
    <p:restoredTop sz="94648"/>
  </p:normalViewPr>
  <p:slideViewPr>
    <p:cSldViewPr snapToGrid="0" snapToObjects="1">
      <p:cViewPr varScale="1">
        <p:scale>
          <a:sx n="112" d="100"/>
          <a:sy n="112" d="100"/>
        </p:scale>
        <p:origin x="124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09062-E9CF-0044-A8F2-6492630B0D79}" type="datetimeFigureOut">
              <a:rPr lang="en-US" smtClean="0"/>
              <a:t>3/27/18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E33F5-B77F-4E4C-9BDD-999A4914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E33F5-B77F-4E4C-9BDD-999A491473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80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E33F5-B77F-4E4C-9BDD-999A491473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41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E33F5-B77F-4E4C-9BDD-999A491473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23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E33F5-B77F-4E4C-9BDD-999A491473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96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E33F5-B77F-4E4C-9BDD-999A491473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45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7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0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7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2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09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2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66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2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9DE22-BE64-F545-B19C-A324FCAF5A53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9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10446-00E4-2C43-9982-D7F2D77B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Manuscript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02DB8-1B22-954E-AA5D-443444DFC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Overall scientific objective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Genetics of BXSB as a mouse model of SLE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Key questions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are the causal variants of SLE in BXSB mouse model?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are the functional consequences of the causal variants?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 expression level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Pathway level (KEGG &amp; IMMGEN)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Translate findings to human SLE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81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912367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Genetic differences of B6 and BXSB</a:t>
            </a:r>
          </a:p>
        </p:txBody>
      </p:sp>
      <p:pic>
        <p:nvPicPr>
          <p:cNvPr id="3" name="Picture 2" descr="geno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24" y="1003631"/>
            <a:ext cx="5682230" cy="3788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950071-D067-BE4F-A4D5-1F5C60B92190}"/>
              </a:ext>
            </a:extLst>
          </p:cNvPr>
          <p:cNvSpPr txBox="1"/>
          <p:nvPr/>
        </p:nvSpPr>
        <p:spPr>
          <a:xfrm>
            <a:off x="527178" y="4973215"/>
            <a:ext cx="81596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Some of these variants collaborate with the YAA locus to elicit the SLE symptoms.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are they?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How can we approach this question?</a:t>
            </a:r>
          </a:p>
        </p:txBody>
      </p:sp>
    </p:spTree>
    <p:extLst>
      <p:ext uri="{BB962C8B-B14F-4D97-AF65-F5344CB8AC3E}">
        <p14:creationId xmlns:p14="http://schemas.microsoft.com/office/powerpoint/2010/main" val="3391536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Predict variant’s effect</a:t>
            </a:r>
          </a:p>
        </p:txBody>
      </p:sp>
      <p:pic>
        <p:nvPicPr>
          <p:cNvPr id="3" name="Picture 2" descr="so.st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482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50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Two sources of BXSB variants: Sanger and JAX/</a:t>
            </a:r>
            <a:r>
              <a:rPr lang="en-US" sz="3200" b="1" dirty="0" err="1">
                <a:latin typeface="Arial"/>
                <a:cs typeface="Arial"/>
              </a:rPr>
              <a:t>wes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43337" y="3915493"/>
            <a:ext cx="653985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15083 coding variants from JAX/</a:t>
            </a:r>
            <a:r>
              <a:rPr lang="en-US" sz="1200" dirty="0" err="1">
                <a:latin typeface="Arial"/>
                <a:cs typeface="Arial"/>
              </a:rPr>
              <a:t>wes</a:t>
            </a:r>
            <a:r>
              <a:rPr lang="en-US" sz="1200" dirty="0">
                <a:latin typeface="Arial"/>
                <a:cs typeface="Arial"/>
              </a:rPr>
              <a:t>, and 16707 coding variants from Sanger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12441 shared coding variants (75% of Sanger and 82% of JAX/</a:t>
            </a:r>
            <a:r>
              <a:rPr lang="en-US" sz="1200" dirty="0" err="1">
                <a:latin typeface="Arial"/>
                <a:cs typeface="Arial"/>
              </a:rPr>
              <a:t>wes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pic>
        <p:nvPicPr>
          <p:cNvPr id="2" name="Picture 1" descr="Screen Shot 2016-03-15 at 1.52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8" y="2010317"/>
            <a:ext cx="6339906" cy="152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07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66D1-2C09-AD45-9491-A411665E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GWAS results of SLE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C50D5-4F04-844F-A398-DF7D522EB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Human genetics evidences from association studies of SLE can help identify causal variants and genes in BXSB mouse model</a:t>
            </a:r>
          </a:p>
        </p:txBody>
      </p:sp>
    </p:spTree>
    <p:extLst>
      <p:ext uri="{BB962C8B-B14F-4D97-AF65-F5344CB8AC3E}">
        <p14:creationId xmlns:p14="http://schemas.microsoft.com/office/powerpoint/2010/main" val="390250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Functional consequences of causal variants in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470274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45145" y="3239714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Expression estimation: RSEM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662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Materials and Methods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5145" y="2558711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Alignment: Bowtie</a:t>
            </a:r>
          </a:p>
          <a:p>
            <a:pPr algn="ctr"/>
            <a:r>
              <a:rPr lang="en-US" sz="1000" dirty="0">
                <a:latin typeface="Arial"/>
                <a:cs typeface="Arial"/>
              </a:rPr>
              <a:t>B6 and BXSB pseudo-genome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2245145" y="1895106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FASTQ trim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375204" y="2220914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68048" y="2894588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356555" y="917357"/>
            <a:ext cx="2022985" cy="74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latin typeface="Arial"/>
                <a:cs typeface="Arial"/>
              </a:rPr>
              <a:t>RNA sequencing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latin typeface="Arial"/>
                <a:cs typeface="Arial"/>
              </a:rPr>
              <a:t>BXSB, BXSB</a:t>
            </a:r>
            <a:r>
              <a:rPr lang="en-US" sz="1100" baseline="30000" dirty="0">
                <a:latin typeface="Arial"/>
                <a:cs typeface="Arial"/>
              </a:rPr>
              <a:t>B6Y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45145" y="3915250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DE, pathway, </a:t>
            </a:r>
            <a:r>
              <a:rPr lang="en-US" sz="1000" dirty="0" err="1">
                <a:latin typeface="Arial"/>
                <a:cs typeface="Arial"/>
              </a:rPr>
              <a:t>Immgen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368048" y="3570124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18091" y="4388509"/>
            <a:ext cx="7852768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Microarray: CD3CD4 T-cells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RNA sequencing: Splenic cells from 10 week old BXSB and BXSB.B6Y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BXSB.B6Y males carry the B6 Y chromosome in place of the mutant </a:t>
            </a:r>
            <a:r>
              <a:rPr lang="en-US" sz="1200" dirty="0" err="1">
                <a:latin typeface="Arial"/>
                <a:cs typeface="Arial"/>
              </a:rPr>
              <a:t>Yaa</a:t>
            </a:r>
            <a:r>
              <a:rPr lang="en-US" sz="1200" dirty="0">
                <a:latin typeface="Arial"/>
                <a:cs typeface="Arial"/>
              </a:rPr>
              <a:t>-containing Y chromosome of BXSB inbred male mice.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42801" y="2552619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DE genes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42801" y="1889014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Normalization (RMA)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6172860" y="2214822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484953" y="911265"/>
            <a:ext cx="1390124" cy="74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latin typeface="Arial"/>
                <a:cs typeface="Arial"/>
              </a:rPr>
              <a:t>Microarray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latin typeface="Arial"/>
                <a:cs typeface="Arial"/>
              </a:rPr>
              <a:t>B6, B6</a:t>
            </a:r>
            <a:r>
              <a:rPr lang="en-US" sz="1100" baseline="30000" dirty="0">
                <a:latin typeface="Arial"/>
                <a:cs typeface="Arial"/>
              </a:rPr>
              <a:t>YAA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A90603-6BB5-DD4F-B7B2-3E5FC9EEE188}"/>
              </a:ext>
            </a:extLst>
          </p:cNvPr>
          <p:cNvSpPr txBox="1"/>
          <p:nvPr/>
        </p:nvSpPr>
        <p:spPr>
          <a:xfrm>
            <a:off x="870145" y="5545227"/>
            <a:ext cx="7205827" cy="117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0000"/>
                </a:solidFill>
              </a:rPr>
              <a:t>What we get?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0000"/>
                </a:solidFill>
              </a:rPr>
              <a:t>Effects of YAA on gene expression on the B6 genomic background (Microarray)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0000"/>
                </a:solidFill>
              </a:rPr>
              <a:t>Effects of YAA on gene expression on the BXSB genomic background (RNA sequencing)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0000"/>
                </a:solidFill>
              </a:rPr>
              <a:t>Because tissues do not match, might be better stick on one dataset for a clean / focused story</a:t>
            </a:r>
          </a:p>
        </p:txBody>
      </p:sp>
    </p:spTree>
    <p:extLst>
      <p:ext uri="{BB962C8B-B14F-4D97-AF65-F5344CB8AC3E}">
        <p14:creationId xmlns:p14="http://schemas.microsoft.com/office/powerpoint/2010/main" val="1639039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RNA sequencing on BXSB and BXSB</a:t>
            </a:r>
            <a:r>
              <a:rPr lang="en-US" sz="3200" b="1" baseline="30000" dirty="0">
                <a:latin typeface="Arial"/>
                <a:cs typeface="Arial"/>
              </a:rPr>
              <a:t>B6Y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10287" y="1384650"/>
            <a:ext cx="7782152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BXSB.B6Y by breeding BXSB female with B6 male, so BXSB Y was replaced by B6 Y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Samples: Splenic cells from 10 week old BXSB and BXSB.B6Y (3 and 4, all males)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Pipeline: </a:t>
            </a:r>
            <a:r>
              <a:rPr lang="en-US" sz="1200" dirty="0" err="1">
                <a:latin typeface="Arial"/>
                <a:cs typeface="Arial"/>
              </a:rPr>
              <a:t>fastq</a:t>
            </a:r>
            <a:r>
              <a:rPr lang="en-US" sz="1200" dirty="0">
                <a:latin typeface="Arial"/>
                <a:cs typeface="Arial"/>
              </a:rPr>
              <a:t> were trimmed with </a:t>
            </a:r>
            <a:r>
              <a:rPr lang="en-US" sz="1200" dirty="0" err="1">
                <a:latin typeface="Arial"/>
                <a:cs typeface="Arial"/>
              </a:rPr>
              <a:t>Trimmomatic</a:t>
            </a:r>
            <a:r>
              <a:rPr lang="en-US" sz="1200" dirty="0">
                <a:latin typeface="Arial"/>
                <a:cs typeface="Arial"/>
              </a:rPr>
              <a:t>, reads were aligned to BXSB pseudo-</a:t>
            </a:r>
            <a:r>
              <a:rPr lang="en-US" sz="1200" dirty="0" err="1">
                <a:latin typeface="Arial"/>
                <a:cs typeface="Arial"/>
              </a:rPr>
              <a:t>transcriptome</a:t>
            </a:r>
            <a:r>
              <a:rPr lang="en-US" sz="1200" dirty="0">
                <a:latin typeface="Arial"/>
                <a:cs typeface="Arial"/>
              </a:rPr>
              <a:t> with Bowtie, gene expression levels were estimated with RSEM</a:t>
            </a:r>
          </a:p>
        </p:txBody>
      </p:sp>
      <p:pic>
        <p:nvPicPr>
          <p:cNvPr id="29" name="Picture 28" descr="pipe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03" y="2192053"/>
            <a:ext cx="6310046" cy="394377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610287" y="5810999"/>
            <a:ext cx="653985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Aligning to BXSB pseudo-genome increases alignment rate by approximately 1%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Is the 1% difference in alignment rates causing different estimations on gene expression?  </a:t>
            </a:r>
          </a:p>
        </p:txBody>
      </p:sp>
    </p:spTree>
    <p:extLst>
      <p:ext uri="{BB962C8B-B14F-4D97-AF65-F5344CB8AC3E}">
        <p14:creationId xmlns:p14="http://schemas.microsoft.com/office/powerpoint/2010/main" val="344097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51" y="1127571"/>
            <a:ext cx="4987119" cy="393332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Genes that aligned differently to the B6 and BXSB genomes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04815" y="2124780"/>
            <a:ext cx="3685483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X: sum of BXSB and B6 alignments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Y: differences of BXSB and B6 alignments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Minimal TPM 8</a:t>
            </a:r>
          </a:p>
        </p:txBody>
      </p:sp>
      <p:pic>
        <p:nvPicPr>
          <p:cNvPr id="2" name="Picture 1" descr="Screen Shot 2016-03-15 at 2.08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2832"/>
            <a:ext cx="9144000" cy="86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05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Outlier genes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6010" y="5652514"/>
            <a:ext cx="807734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err="1">
                <a:latin typeface="Arial"/>
                <a:cs typeface="Arial"/>
              </a:rPr>
              <a:t>Igkc</a:t>
            </a:r>
            <a:r>
              <a:rPr lang="en-US" sz="1200" dirty="0">
                <a:latin typeface="Arial"/>
                <a:cs typeface="Arial"/>
              </a:rPr>
              <a:t> and Ighg2c are both annotated for Immunoglobulin (</a:t>
            </a:r>
            <a:r>
              <a:rPr lang="en-US" sz="1200" dirty="0" err="1">
                <a:latin typeface="Arial"/>
                <a:cs typeface="Arial"/>
              </a:rPr>
              <a:t>Ig</a:t>
            </a:r>
            <a:r>
              <a:rPr lang="en-US" sz="1200" dirty="0">
                <a:latin typeface="Arial"/>
                <a:cs typeface="Arial"/>
              </a:rPr>
              <a:t>) and T-cell receptor (</a:t>
            </a:r>
            <a:r>
              <a:rPr lang="en-US" sz="1200" dirty="0" err="1">
                <a:latin typeface="Arial"/>
                <a:cs typeface="Arial"/>
              </a:rPr>
              <a:t>TcR</a:t>
            </a:r>
            <a:r>
              <a:rPr lang="en-US" sz="1200" dirty="0">
                <a:latin typeface="Arial"/>
                <a:cs typeface="Arial"/>
              </a:rPr>
              <a:t>) </a:t>
            </a:r>
            <a:r>
              <a:rPr lang="en-US" sz="1200" dirty="0" err="1">
                <a:latin typeface="Arial"/>
                <a:cs typeface="Arial"/>
              </a:rPr>
              <a:t>Igkc</a:t>
            </a:r>
            <a:r>
              <a:rPr lang="en-US" sz="1200" dirty="0">
                <a:latin typeface="Arial"/>
                <a:cs typeface="Arial"/>
              </a:rPr>
              <a:t> high and twice more in BXSB. Ighg2c higher in BXSB.B6Y. What are they doing? </a:t>
            </a:r>
          </a:p>
        </p:txBody>
      </p:sp>
      <p:pic>
        <p:nvPicPr>
          <p:cNvPr id="3" name="Picture 2" descr="Igk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53" y="865549"/>
            <a:ext cx="5220330" cy="3915248"/>
          </a:xfrm>
          <a:prstGeom prst="rect">
            <a:avLst/>
          </a:prstGeom>
        </p:spPr>
      </p:pic>
      <p:pic>
        <p:nvPicPr>
          <p:cNvPr id="8" name="Picture 7" descr="Screen Shot 2015-08-13 at 5.04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3" y="4253353"/>
            <a:ext cx="7440639" cy="13155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62662" y="5289574"/>
            <a:ext cx="7518139" cy="27934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87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Outlier genes</a:t>
            </a:r>
          </a:p>
        </p:txBody>
      </p:sp>
      <p:pic>
        <p:nvPicPr>
          <p:cNvPr id="3" name="Picture 2" descr="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38" y="1210548"/>
            <a:ext cx="6192261" cy="46441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97000" y="5610179"/>
            <a:ext cx="621453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I took off the outlier genes and re-normalize the TPM for downstream analysis. </a:t>
            </a:r>
          </a:p>
        </p:txBody>
      </p:sp>
    </p:spTree>
    <p:extLst>
      <p:ext uri="{BB962C8B-B14F-4D97-AF65-F5344CB8AC3E}">
        <p14:creationId xmlns:p14="http://schemas.microsoft.com/office/powerpoint/2010/main" val="48857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Overview of BXSB mouse model</a:t>
            </a:r>
          </a:p>
        </p:txBody>
      </p:sp>
    </p:spTree>
    <p:extLst>
      <p:ext uri="{BB962C8B-B14F-4D97-AF65-F5344CB8AC3E}">
        <p14:creationId xmlns:p14="http://schemas.microsoft.com/office/powerpoint/2010/main" val="3079252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Transcriptional processes in BXSB and BXSB.B6Y splenic cells are very different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25340" y="5262507"/>
            <a:ext cx="3466209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q-value &lt; 0.05, log2 fold change &gt; 0.3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1724 out of 9678 are differential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Why the signal so strong?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5" name="Picture 4" descr="vocan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13" y="148425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64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Differential genes are also immunological genes</a:t>
            </a:r>
          </a:p>
        </p:txBody>
      </p:sp>
      <p:pic>
        <p:nvPicPr>
          <p:cNvPr id="2" name="Picture 1" descr="Screen Shot 2015-08-13 at 5.4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520"/>
            <a:ext cx="9144000" cy="344821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1831547"/>
            <a:ext cx="9144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992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Transcriptional differences between B6 and B6.YAA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25340" y="5347177"/>
            <a:ext cx="3466209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p-value &lt; 0.05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977 out of 21755 are differential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2" name="Picture 1" descr="vocano_b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67" y="14986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34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8-14 at 8.10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116"/>
            <a:ext cx="9144000" cy="33703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Differential genes are metabolic-related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831547"/>
            <a:ext cx="9144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323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/>
          <p:cNvCxnSpPr/>
          <p:nvPr/>
        </p:nvCxnSpPr>
        <p:spPr>
          <a:xfrm>
            <a:off x="2315728" y="3750695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15728" y="3439550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315728" y="2459512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315728" y="2121910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Interaction between YAA and genomic backgrounds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153720" y="4389637"/>
            <a:ext cx="7128494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Intersection between DE1 and DE2 are </a:t>
            </a:r>
            <a:r>
              <a:rPr lang="en-US" sz="1200" dirty="0" err="1">
                <a:latin typeface="Arial"/>
                <a:cs typeface="Arial"/>
              </a:rPr>
              <a:t>Yaa</a:t>
            </a:r>
            <a:r>
              <a:rPr lang="en-US" sz="1200" dirty="0">
                <a:latin typeface="Arial"/>
                <a:cs typeface="Arial"/>
              </a:rPr>
              <a:t>-genes irrelevant of genomic background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DE2-specific genes reflect interaction between </a:t>
            </a:r>
            <a:r>
              <a:rPr lang="en-US" sz="1200" dirty="0" err="1">
                <a:latin typeface="Arial"/>
                <a:cs typeface="Arial"/>
              </a:rPr>
              <a:t>Yaa</a:t>
            </a:r>
            <a:r>
              <a:rPr lang="en-US" sz="1200" dirty="0">
                <a:latin typeface="Arial"/>
                <a:cs typeface="Arial"/>
              </a:rPr>
              <a:t> locus and BXSB genomic background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DE1-specific genes reflect interaction between </a:t>
            </a:r>
            <a:r>
              <a:rPr lang="en-US" sz="1200" dirty="0" err="1">
                <a:latin typeface="Arial"/>
                <a:cs typeface="Arial"/>
              </a:rPr>
              <a:t>Yaa</a:t>
            </a:r>
            <a:r>
              <a:rPr lang="en-US" sz="1200" dirty="0">
                <a:latin typeface="Arial"/>
                <a:cs typeface="Arial"/>
              </a:rPr>
              <a:t> locus and B6 genomic background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endParaRPr lang="en-US" sz="1200" dirty="0">
              <a:latin typeface="Arial"/>
              <a:cs typeface="Arial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822869" y="2042537"/>
            <a:ext cx="2901737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B6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806445" y="2042537"/>
            <a:ext cx="517910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Arial"/>
                <a:cs typeface="Arial"/>
              </a:rPr>
              <a:t>Yaa</a:t>
            </a:r>
            <a:r>
              <a:rPr lang="en-US" sz="1000" dirty="0">
                <a:latin typeface="Arial"/>
                <a:cs typeface="Arial"/>
              </a:rPr>
              <a:t>-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822869" y="2382613"/>
            <a:ext cx="2901737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B6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806445" y="2382613"/>
            <a:ext cx="517910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Arial"/>
                <a:cs typeface="Arial"/>
              </a:rPr>
              <a:t>Yaa</a:t>
            </a:r>
            <a:r>
              <a:rPr lang="en-US" sz="1000" dirty="0">
                <a:latin typeface="Arial"/>
                <a:cs typeface="Arial"/>
              </a:rPr>
              <a:t>+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822869" y="3367060"/>
            <a:ext cx="2901737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BXSB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822869" y="3669386"/>
            <a:ext cx="2901737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BXSB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806445" y="3669386"/>
            <a:ext cx="517910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Arial"/>
                <a:cs typeface="Arial"/>
              </a:rPr>
              <a:t>Yaa</a:t>
            </a:r>
            <a:r>
              <a:rPr lang="en-US" sz="1000" dirty="0">
                <a:latin typeface="Arial"/>
                <a:cs typeface="Arial"/>
              </a:rPr>
              <a:t>+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5806445" y="3367060"/>
            <a:ext cx="517910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Arial"/>
                <a:cs typeface="Arial"/>
              </a:rPr>
              <a:t>Yaa</a:t>
            </a:r>
            <a:r>
              <a:rPr lang="en-US" sz="1000" dirty="0">
                <a:latin typeface="Arial"/>
                <a:cs typeface="Arial"/>
              </a:rPr>
              <a:t>-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160359" y="1554533"/>
            <a:ext cx="612185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DE1: </a:t>
            </a:r>
            <a:r>
              <a:rPr lang="en-US" sz="1200" dirty="0" err="1">
                <a:latin typeface="Arial"/>
                <a:cs typeface="Arial"/>
              </a:rPr>
              <a:t>Yaa</a:t>
            </a:r>
            <a:r>
              <a:rPr lang="en-US" sz="1200" dirty="0">
                <a:latin typeface="Arial"/>
                <a:cs typeface="Arial"/>
              </a:rPr>
              <a:t>-targeting genes in the B6 background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61265" y="2879686"/>
            <a:ext cx="612094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DE2: </a:t>
            </a:r>
            <a:r>
              <a:rPr lang="en-US" sz="1200" dirty="0" err="1">
                <a:latin typeface="Arial"/>
                <a:cs typeface="Arial"/>
              </a:rPr>
              <a:t>Yaa</a:t>
            </a:r>
            <a:r>
              <a:rPr lang="en-US" sz="1200" dirty="0">
                <a:latin typeface="Arial"/>
                <a:cs typeface="Arial"/>
              </a:rPr>
              <a:t>-targeting genes in the BXSB background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7E705-3FA1-454D-ADEC-6E153976D293}"/>
              </a:ext>
            </a:extLst>
          </p:cNvPr>
          <p:cNvSpPr txBox="1"/>
          <p:nvPr/>
        </p:nvSpPr>
        <p:spPr>
          <a:xfrm>
            <a:off x="998737" y="5654142"/>
            <a:ext cx="6951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However, tissues of the microarray and RNA sequencing experiments were different. Are the arguments above still reasonable?</a:t>
            </a:r>
          </a:p>
        </p:txBody>
      </p:sp>
    </p:spTree>
    <p:extLst>
      <p:ext uri="{BB962C8B-B14F-4D97-AF65-F5344CB8AC3E}">
        <p14:creationId xmlns:p14="http://schemas.microsoft.com/office/powerpoint/2010/main" val="3245702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e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481419"/>
            <a:ext cx="3572932" cy="35729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Strong BXSB-specific signal </a:t>
            </a:r>
          </a:p>
        </p:txBody>
      </p:sp>
      <p:pic>
        <p:nvPicPr>
          <p:cNvPr id="5" name="Picture 4" descr="Screen Shot 2015-08-14 at 8.3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4470"/>
            <a:ext cx="9144000" cy="278492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3501790"/>
            <a:ext cx="9144000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773333" y="4879879"/>
            <a:ext cx="384848" cy="6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650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BXSB-specific genes are immunological</a:t>
            </a:r>
          </a:p>
        </p:txBody>
      </p:sp>
      <p:pic>
        <p:nvPicPr>
          <p:cNvPr id="3" name="Picture 2" descr="Screen Shot 2015-08-14 at 8.46.4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" b="-1"/>
          <a:stretch/>
        </p:blipFill>
        <p:spPr>
          <a:xfrm>
            <a:off x="0" y="1617133"/>
            <a:ext cx="9144000" cy="34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47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B6-specific genes are metabolic</a:t>
            </a:r>
          </a:p>
        </p:txBody>
      </p:sp>
      <p:pic>
        <p:nvPicPr>
          <p:cNvPr id="4" name="Picture 3" descr="Screen Shot 2015-08-14 at 8.51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6536"/>
            <a:ext cx="9144000" cy="316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23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Arial"/>
                <a:cs typeface="Arial"/>
              </a:rPr>
              <a:t>ImmGen</a:t>
            </a:r>
            <a:r>
              <a:rPr lang="en-US" sz="2800" b="1" dirty="0">
                <a:latin typeface="Arial"/>
                <a:cs typeface="Arial"/>
              </a:rPr>
              <a:t> modules</a:t>
            </a:r>
          </a:p>
        </p:txBody>
      </p:sp>
      <p:pic>
        <p:nvPicPr>
          <p:cNvPr id="4" name="Picture 3" descr="Screen Shot 2015-08-14 at 9.35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593"/>
            <a:ext cx="9144000" cy="528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11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BXSB-specific genes in </a:t>
            </a:r>
            <a:r>
              <a:rPr lang="en-US" sz="2800" b="1" dirty="0" err="1">
                <a:latin typeface="Arial"/>
                <a:cs typeface="Arial"/>
              </a:rPr>
              <a:t>Immgen</a:t>
            </a:r>
            <a:r>
              <a:rPr lang="en-US" sz="2800" b="1" dirty="0">
                <a:latin typeface="Arial"/>
                <a:cs typeface="Arial"/>
              </a:rPr>
              <a:t> modules</a:t>
            </a:r>
          </a:p>
        </p:txBody>
      </p:sp>
      <p:pic>
        <p:nvPicPr>
          <p:cNvPr id="3" name="Picture 2" descr="immge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3" y="1150288"/>
            <a:ext cx="7315200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02388" y="5637908"/>
            <a:ext cx="487904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Top regulators of module 24: Klf9, </a:t>
            </a:r>
            <a:r>
              <a:rPr lang="en-US" sz="1200" dirty="0" err="1">
                <a:latin typeface="Arial"/>
                <a:cs typeface="Arial"/>
              </a:rPr>
              <a:t>Tcfec</a:t>
            </a:r>
            <a:r>
              <a:rPr lang="en-US" sz="1200" dirty="0">
                <a:latin typeface="Arial"/>
                <a:cs typeface="Arial"/>
              </a:rPr>
              <a:t>, Ctbp2, Creg1, Tcfe3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Top regulators of module 25: </a:t>
            </a:r>
            <a:r>
              <a:rPr lang="en-US" sz="1200" dirty="0" err="1">
                <a:latin typeface="Arial"/>
                <a:cs typeface="Arial"/>
              </a:rPr>
              <a:t>Cebpb</a:t>
            </a:r>
            <a:r>
              <a:rPr lang="en-US" sz="1200" dirty="0">
                <a:latin typeface="Arial"/>
                <a:cs typeface="Arial"/>
              </a:rPr>
              <a:t>, Irf5, </a:t>
            </a:r>
            <a:r>
              <a:rPr lang="en-US" sz="1200" dirty="0" err="1">
                <a:latin typeface="Arial"/>
                <a:cs typeface="Arial"/>
              </a:rPr>
              <a:t>Ciita</a:t>
            </a:r>
            <a:r>
              <a:rPr lang="en-US" sz="1200" dirty="0">
                <a:latin typeface="Arial"/>
                <a:cs typeface="Arial"/>
              </a:rPr>
              <a:t>, Atf6</a:t>
            </a:r>
          </a:p>
        </p:txBody>
      </p:sp>
    </p:spTree>
    <p:extLst>
      <p:ext uri="{BB962C8B-B14F-4D97-AF65-F5344CB8AC3E}">
        <p14:creationId xmlns:p14="http://schemas.microsoft.com/office/powerpoint/2010/main" val="130199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Systemic lupus </a:t>
            </a:r>
            <a:r>
              <a:rPr lang="en-US" sz="2800" b="1" dirty="0" err="1">
                <a:latin typeface="Arial"/>
                <a:cs typeface="Arial"/>
              </a:rPr>
              <a:t>erythematosus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Arial"/>
                <a:cs typeface="Arial"/>
              </a:rPr>
              <a:t>(SLE)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6117" y="1765395"/>
            <a:ext cx="4416120" cy="3306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SLE or lupus is a autoimmune disease in which the body’s immune system attacking healthy tissues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Lupus causes inflammation in multiple organs and a wide variety of symptoms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Global prevalence from 20 to 70 per 100,000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It occurs 9 times more often in women than in men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There is no cure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Genetics play a role in susceptibility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Mouse model: male BXSB develops spontaneous lupus-like autoimmune syndrome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956"/>
          <a:stretch/>
        </p:blipFill>
        <p:spPr>
          <a:xfrm>
            <a:off x="662909" y="1312443"/>
            <a:ext cx="3388640" cy="43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02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Module 25 is interesting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3972337" y="1134243"/>
            <a:ext cx="1206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b="1" dirty="0">
                <a:latin typeface="Arial"/>
                <a:cs typeface="Arial"/>
              </a:rPr>
              <a:t>Module 24</a:t>
            </a:r>
          </a:p>
        </p:txBody>
      </p:sp>
      <p:pic>
        <p:nvPicPr>
          <p:cNvPr id="5" name="Picture 4" descr="Screen Shot 2015-08-14 at 9.48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27" y="1632877"/>
            <a:ext cx="7229517" cy="173696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3562998"/>
            <a:ext cx="9144000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972337" y="3719602"/>
            <a:ext cx="1206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b="1" dirty="0">
                <a:latin typeface="Arial"/>
                <a:cs typeface="Arial"/>
              </a:rPr>
              <a:t>Module 25</a:t>
            </a:r>
          </a:p>
        </p:txBody>
      </p:sp>
      <p:pic>
        <p:nvPicPr>
          <p:cNvPr id="8" name="Picture 7" descr="Screen Shot 2015-08-14 at 9.55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6" y="4246203"/>
            <a:ext cx="8540674" cy="167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baseline="30000" dirty="0">
                <a:latin typeface="Arial"/>
                <a:cs typeface="Arial"/>
              </a:rPr>
              <a:t>Another method to analyze the RNA-sequencing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3391" y="1298407"/>
            <a:ext cx="8721093" cy="101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Autosomal mutations in BXSB mice contribute to Lupus progression, what are the genes and mutations?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We approach this question in the </a:t>
            </a:r>
            <a:r>
              <a:rPr lang="en-US" sz="1600" dirty="0" err="1">
                <a:latin typeface="Arial"/>
                <a:cs typeface="Arial"/>
              </a:rPr>
              <a:t>transcriptome</a:t>
            </a:r>
            <a:r>
              <a:rPr lang="en-US" sz="1600" dirty="0">
                <a:latin typeface="Arial"/>
                <a:cs typeface="Arial"/>
              </a:rPr>
              <a:t>, and exome levels</a:t>
            </a:r>
          </a:p>
        </p:txBody>
      </p:sp>
      <p:sp>
        <p:nvSpPr>
          <p:cNvPr id="6" name="Rectangle 5"/>
          <p:cNvSpPr/>
          <p:nvPr/>
        </p:nvSpPr>
        <p:spPr>
          <a:xfrm>
            <a:off x="2569693" y="2523500"/>
            <a:ext cx="3472563" cy="3869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RNA-</a:t>
            </a:r>
            <a:r>
              <a:rPr lang="en-US" sz="1400" dirty="0" err="1"/>
              <a:t>seq</a:t>
            </a:r>
            <a:r>
              <a:rPr lang="en-US" sz="1400" dirty="0"/>
              <a:t> from spleens of BXSB and BXSB/B6</a:t>
            </a:r>
          </a:p>
        </p:txBody>
      </p:sp>
      <p:sp>
        <p:nvSpPr>
          <p:cNvPr id="7" name="Down Arrow 6"/>
          <p:cNvSpPr/>
          <p:nvPr/>
        </p:nvSpPr>
        <p:spPr>
          <a:xfrm>
            <a:off x="4038093" y="3056770"/>
            <a:ext cx="525845" cy="248029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569693" y="3511764"/>
            <a:ext cx="3472563" cy="3869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Aligned to pooled B6/SB hybrid genome</a:t>
            </a:r>
          </a:p>
        </p:txBody>
      </p:sp>
      <p:sp>
        <p:nvSpPr>
          <p:cNvPr id="19" name="Down Arrow 18"/>
          <p:cNvSpPr/>
          <p:nvPr/>
        </p:nvSpPr>
        <p:spPr>
          <a:xfrm>
            <a:off x="4038093" y="4063215"/>
            <a:ext cx="525845" cy="248029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69694" y="4567814"/>
            <a:ext cx="1716440" cy="3869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BXSB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25816" y="4567814"/>
            <a:ext cx="1716440" cy="3869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BXSB/B6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2103379" y="4711813"/>
            <a:ext cx="396865" cy="6716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69694" y="5107140"/>
            <a:ext cx="803651" cy="3869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B6 allele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482483" y="5107412"/>
            <a:ext cx="803651" cy="3869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SB allele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325816" y="5107140"/>
            <a:ext cx="803651" cy="3869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B6 allele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238605" y="5107412"/>
            <a:ext cx="803651" cy="3869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SB allele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92342" y="4819680"/>
            <a:ext cx="68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8701EF-012C-EE48-9261-3FC943DD8F18}"/>
              </a:ext>
            </a:extLst>
          </p:cNvPr>
          <p:cNvSpPr txBox="1"/>
          <p:nvPr/>
        </p:nvSpPr>
        <p:spPr>
          <a:xfrm>
            <a:off x="457200" y="5736347"/>
            <a:ext cx="8255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have two advantages by aligning the RNA-sequencing reads to the hybrid genome: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Higher alignment rate, than use genome of either B6 or SB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Facilitate follow-up interrogations of gene / variant functions</a:t>
            </a:r>
          </a:p>
        </p:txBody>
      </p:sp>
    </p:spTree>
    <p:extLst>
      <p:ext uri="{BB962C8B-B14F-4D97-AF65-F5344CB8AC3E}">
        <p14:creationId xmlns:p14="http://schemas.microsoft.com/office/powerpoint/2010/main" val="4290413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Align to the B6/SB hybrid genome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7450" y="4961334"/>
            <a:ext cx="7507798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Genes have no variation in SB should align to the B6 and SB genes similarly 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Genes have variations in SB should align preferentially to either B6 or SB genes than depending on the allele types of that gene in BXSB</a:t>
            </a:r>
          </a:p>
        </p:txBody>
      </p:sp>
      <p:sp>
        <p:nvSpPr>
          <p:cNvPr id="2" name="Rectangle 1"/>
          <p:cNvSpPr/>
          <p:nvPr/>
        </p:nvSpPr>
        <p:spPr>
          <a:xfrm>
            <a:off x="4484765" y="2550086"/>
            <a:ext cx="2082212" cy="2402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Narrow"/>
                <a:cs typeface="Arial Narrow"/>
              </a:rPr>
              <a:t>SB::gene1</a:t>
            </a:r>
          </a:p>
        </p:txBody>
      </p:sp>
      <p:sp>
        <p:nvSpPr>
          <p:cNvPr id="8" name="Rectangle 7"/>
          <p:cNvSpPr/>
          <p:nvPr/>
        </p:nvSpPr>
        <p:spPr>
          <a:xfrm>
            <a:off x="1994358" y="2550086"/>
            <a:ext cx="2082212" cy="2402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Narrow"/>
                <a:cs typeface="Arial Narrow"/>
              </a:rPr>
              <a:t>B6::gene1</a:t>
            </a:r>
          </a:p>
        </p:txBody>
      </p:sp>
      <p:sp>
        <p:nvSpPr>
          <p:cNvPr id="9" name="Rectangle 8"/>
          <p:cNvSpPr/>
          <p:nvPr/>
        </p:nvSpPr>
        <p:spPr>
          <a:xfrm>
            <a:off x="4484765" y="2885557"/>
            <a:ext cx="2082212" cy="2402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Narrow"/>
                <a:cs typeface="Arial Narrow"/>
              </a:rPr>
              <a:t>SB::gene1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94358" y="2885557"/>
            <a:ext cx="2082212" cy="2402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Narrow"/>
                <a:cs typeface="Arial Narrow"/>
              </a:rPr>
              <a:t>B6::gene1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84765" y="3223456"/>
            <a:ext cx="2082212" cy="2402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Narrow"/>
                <a:cs typeface="Arial Narrow"/>
              </a:rPr>
              <a:t>SB::gene1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94358" y="3223456"/>
            <a:ext cx="2082212" cy="2402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Narrow"/>
                <a:cs typeface="Arial Narrow"/>
              </a:rPr>
              <a:t>B6::gene1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84765" y="4386646"/>
            <a:ext cx="2082212" cy="2402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Narrow"/>
                <a:cs typeface="Arial Narrow"/>
              </a:rPr>
              <a:t>SB::gene1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94358" y="4386646"/>
            <a:ext cx="2082212" cy="2402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Narrow"/>
                <a:cs typeface="Arial Narrow"/>
              </a:rPr>
              <a:t>B6::gene1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02979" y="3520082"/>
            <a:ext cx="434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….</a:t>
            </a:r>
          </a:p>
          <a:p>
            <a:r>
              <a:rPr lang="en-US" dirty="0"/>
              <a:t>….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7761" y="3524069"/>
            <a:ext cx="434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….</a:t>
            </a:r>
          </a:p>
          <a:p>
            <a:r>
              <a:rPr lang="en-US" dirty="0"/>
              <a:t>….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7449" y="1218717"/>
            <a:ext cx="8111351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Pooled the B6 and SB genes together as a hybrid reference genome, to which we aligned the reads of RNA-</a:t>
            </a:r>
            <a:r>
              <a:rPr lang="en-US" sz="1600" dirty="0" err="1">
                <a:latin typeface="Arial"/>
                <a:cs typeface="Arial"/>
              </a:rPr>
              <a:t>seq</a:t>
            </a:r>
            <a:r>
              <a:rPr lang="en-US" sz="1600" dirty="0">
                <a:latin typeface="Arial"/>
                <a:cs typeface="Arial"/>
              </a:rPr>
              <a:t>/WES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Always assign the best match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E3B9D-077D-F14F-95B7-058DE3912B04}"/>
              </a:ext>
            </a:extLst>
          </p:cNvPr>
          <p:cNvSpPr txBox="1"/>
          <p:nvPr/>
        </p:nvSpPr>
        <p:spPr>
          <a:xfrm>
            <a:off x="839779" y="6068243"/>
            <a:ext cx="7806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about genes that have some region carries the SB allele type, while another region carries the B6 allele type? Would this be rare situation?</a:t>
            </a:r>
          </a:p>
        </p:txBody>
      </p:sp>
    </p:spTree>
    <p:extLst>
      <p:ext uri="{BB962C8B-B14F-4D97-AF65-F5344CB8AC3E}">
        <p14:creationId xmlns:p14="http://schemas.microsoft.com/office/powerpoint/2010/main" val="3006868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What we have detected?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7450" y="3921049"/>
            <a:ext cx="7805820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/>
                <a:cs typeface="Arial"/>
              </a:rPr>
              <a:t>SB and B6 genes </a:t>
            </a:r>
            <a:r>
              <a:rPr lang="en-US" sz="1600" dirty="0">
                <a:latin typeface="Arial"/>
                <a:cs typeface="Arial"/>
              </a:rPr>
              <a:t>preferentially aligned to the SB and B6 alleles, respectively.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/>
                <a:cs typeface="Arial"/>
              </a:rPr>
              <a:t>YAA genes </a:t>
            </a:r>
            <a:r>
              <a:rPr lang="en-US" sz="1600" dirty="0">
                <a:latin typeface="Arial"/>
                <a:cs typeface="Arial"/>
              </a:rPr>
              <a:t>showed differential RNA levels between BXSB and BXSB/B6 strains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93934" y="1919635"/>
            <a:ext cx="1716440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BXSB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50056" y="1919635"/>
            <a:ext cx="1716440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BXSB/B6</a:t>
            </a:r>
          </a:p>
        </p:txBody>
      </p:sp>
      <p:sp>
        <p:nvSpPr>
          <p:cNvPr id="18" name="Left Brace 17"/>
          <p:cNvSpPr/>
          <p:nvPr/>
        </p:nvSpPr>
        <p:spPr>
          <a:xfrm>
            <a:off x="2427619" y="2063634"/>
            <a:ext cx="396865" cy="6716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93934" y="2458961"/>
            <a:ext cx="803651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B6 allele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806723" y="2459233"/>
            <a:ext cx="803651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SB allele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50056" y="2458961"/>
            <a:ext cx="803651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B6 allele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62845" y="2459233"/>
            <a:ext cx="803651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SB allele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16582" y="2171501"/>
            <a:ext cx="68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2654D3-EA5C-B84B-8729-C4C7B53B89F6}"/>
              </a:ext>
            </a:extLst>
          </p:cNvPr>
          <p:cNvSpPr txBox="1"/>
          <p:nvPr/>
        </p:nvSpPr>
        <p:spPr>
          <a:xfrm>
            <a:off x="725928" y="5164632"/>
            <a:ext cx="7960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 course, all the other differentially expressed genes.</a:t>
            </a:r>
          </a:p>
          <a:p>
            <a:r>
              <a:rPr lang="en-US" dirty="0"/>
              <a:t>Also genes that do not change in transcript abundances, but in function because of the mutations. This asks for a systematic study.</a:t>
            </a:r>
          </a:p>
        </p:txBody>
      </p:sp>
    </p:spTree>
    <p:extLst>
      <p:ext uri="{BB962C8B-B14F-4D97-AF65-F5344CB8AC3E}">
        <p14:creationId xmlns:p14="http://schemas.microsoft.com/office/powerpoint/2010/main" val="572092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What are the functional consequences?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449" y="1218717"/>
            <a:ext cx="8111351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SB and B6 genes produce different proteins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YAA genes led to different protein amounts</a:t>
            </a:r>
          </a:p>
        </p:txBody>
      </p:sp>
      <p:pic>
        <p:nvPicPr>
          <p:cNvPr id="2" name="Picture 1" descr="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400" y="2310727"/>
            <a:ext cx="2743200" cy="3657600"/>
          </a:xfrm>
          <a:prstGeom prst="rect">
            <a:avLst/>
          </a:prstGeom>
        </p:spPr>
      </p:pic>
      <p:pic>
        <p:nvPicPr>
          <p:cNvPr id="3" name="Picture 2" descr="examp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310727"/>
            <a:ext cx="2743200" cy="3657600"/>
          </a:xfrm>
          <a:prstGeom prst="rect">
            <a:avLst/>
          </a:prstGeom>
        </p:spPr>
      </p:pic>
      <p:pic>
        <p:nvPicPr>
          <p:cNvPr id="8" name="Picture 7" descr="exampl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49" y="2310727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18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Outlier genes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Screen Shot 2016-04-01 at 2.28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709" y="2162275"/>
            <a:ext cx="5181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18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Define the SB genes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62120" y="4233786"/>
            <a:ext cx="8691416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2186" y="5782756"/>
            <a:ext cx="8601350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n-US" sz="1600" i="1" dirty="0">
                <a:latin typeface="Arial"/>
                <a:cs typeface="Arial"/>
              </a:rPr>
              <a:t>“</a:t>
            </a:r>
            <a:r>
              <a:rPr lang="en-US" sz="1600" i="1" dirty="0" err="1">
                <a:latin typeface="Arial"/>
                <a:cs typeface="Arial"/>
              </a:rPr>
              <a:t>dm</a:t>
            </a:r>
            <a:r>
              <a:rPr lang="en-US" sz="1600" i="1" dirty="0">
                <a:latin typeface="Arial"/>
                <a:cs typeface="Arial"/>
              </a:rPr>
              <a:t>”</a:t>
            </a:r>
            <a:r>
              <a:rPr lang="en-US" sz="1600" dirty="0">
                <a:latin typeface="Arial"/>
                <a:cs typeface="Arial"/>
              </a:rPr>
              <a:t> tells proportion of strain-specific alignments; </a:t>
            </a:r>
            <a:r>
              <a:rPr lang="en-US" sz="1600" i="1" dirty="0" err="1">
                <a:latin typeface="Arial"/>
                <a:cs typeface="Arial"/>
              </a:rPr>
              <a:t>dm</a:t>
            </a:r>
            <a:r>
              <a:rPr lang="en-US" sz="1600" dirty="0">
                <a:latin typeface="Arial"/>
                <a:cs typeface="Arial"/>
              </a:rPr>
              <a:t> = 0.9 means 95% of read for the given genes were aligned strain-specifically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3" y="4471375"/>
            <a:ext cx="3225484" cy="123031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12189" y="4114991"/>
            <a:ext cx="1134837" cy="2375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Method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41607" y="4107270"/>
            <a:ext cx="1134837" cy="2375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Results</a:t>
            </a:r>
          </a:p>
        </p:txBody>
      </p:sp>
      <p:pic>
        <p:nvPicPr>
          <p:cNvPr id="2" name="Picture 1" descr="ge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610" y="552344"/>
            <a:ext cx="5486400" cy="3657600"/>
          </a:xfrm>
          <a:prstGeom prst="rect">
            <a:avLst/>
          </a:prstGeom>
        </p:spPr>
      </p:pic>
      <p:pic>
        <p:nvPicPr>
          <p:cNvPr id="5" name="Picture 4" descr="Screen Shot 2016-04-01 at 2.30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285" y="4395309"/>
            <a:ext cx="4531767" cy="136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64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e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20" y="2234612"/>
            <a:ext cx="4281480" cy="42814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SB genes and B6 genes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0354" y="1384650"/>
            <a:ext cx="7782152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SB genes: </a:t>
            </a:r>
            <a:r>
              <a:rPr lang="en-US" sz="1400" i="1" dirty="0" err="1">
                <a:latin typeface="Arial"/>
                <a:cs typeface="Arial"/>
              </a:rPr>
              <a:t>dm</a:t>
            </a:r>
            <a:r>
              <a:rPr lang="en-US" sz="1400" dirty="0">
                <a:latin typeface="Arial"/>
                <a:cs typeface="Arial"/>
              </a:rPr>
              <a:t> &gt; 0.9, 95% or more reads aligned to the SB allele, q-value 0.05 or less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B6 genes: </a:t>
            </a:r>
            <a:r>
              <a:rPr lang="en-US" sz="1400" i="1" dirty="0" err="1">
                <a:latin typeface="Arial"/>
                <a:cs typeface="Arial"/>
              </a:rPr>
              <a:t>dm</a:t>
            </a:r>
            <a:r>
              <a:rPr lang="en-US" sz="1400" dirty="0">
                <a:latin typeface="Arial"/>
                <a:cs typeface="Arial"/>
              </a:rPr>
              <a:t> &lt; -0.9, 95% or more reads aligned to the B6 allele, q-value 0.05 or less</a:t>
            </a:r>
          </a:p>
        </p:txBody>
      </p:sp>
    </p:spTree>
    <p:extLst>
      <p:ext uri="{BB962C8B-B14F-4D97-AF65-F5344CB8AC3E}">
        <p14:creationId xmlns:p14="http://schemas.microsoft.com/office/powerpoint/2010/main" val="3874680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61" y="2135413"/>
            <a:ext cx="4392890" cy="43928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YAA genes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58766" y="1421235"/>
            <a:ext cx="5838474" cy="104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Arial"/>
                <a:cs typeface="Arial"/>
              </a:rPr>
              <a:t>Methods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Arial"/>
                <a:cs typeface="Arial"/>
              </a:rPr>
              <a:t>Merge the B6 and SB alleles for each gene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i="1" dirty="0" err="1">
                <a:latin typeface="Arial"/>
                <a:cs typeface="Arial"/>
              </a:rPr>
              <a:t>ttest</a:t>
            </a:r>
            <a:r>
              <a:rPr lang="en-US" sz="1400" dirty="0">
                <a:latin typeface="Arial"/>
                <a:cs typeface="Arial"/>
              </a:rPr>
              <a:t> on log2(</a:t>
            </a:r>
            <a:r>
              <a:rPr lang="en-US" sz="1400" dirty="0" err="1">
                <a:latin typeface="Arial"/>
                <a:cs typeface="Arial"/>
              </a:rPr>
              <a:t>tpm</a:t>
            </a:r>
            <a:r>
              <a:rPr lang="en-US" sz="1400" dirty="0">
                <a:latin typeface="Arial"/>
                <a:cs typeface="Arial"/>
              </a:rPr>
              <a:t>) between BXSB and BXSB/B6Y samples (4 and 3)</a:t>
            </a:r>
          </a:p>
        </p:txBody>
      </p:sp>
    </p:spTree>
    <p:extLst>
      <p:ext uri="{BB962C8B-B14F-4D97-AF65-F5344CB8AC3E}">
        <p14:creationId xmlns:p14="http://schemas.microsoft.com/office/powerpoint/2010/main" val="3951097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Which gene group matters?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303627"/>
            <a:ext cx="8405342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Presumably, SB and B6 genes produced different proteins, while YAA genes led to different amounts of the relevant proteins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568 overlaps between YAA and SB genes: they produced the SB proteins, the protein amounts were further modulated by the extra YAA copy in BXSB Y-chromosome</a:t>
            </a:r>
          </a:p>
        </p:txBody>
      </p:sp>
      <p:pic>
        <p:nvPicPr>
          <p:cNvPr id="3" name="Picture 2" descr="Screen Shot 2016-04-01 at 2.3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652"/>
            <a:ext cx="9144000" cy="34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05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2"/>
            <a:ext cx="8229600" cy="1143000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2800" b="1" dirty="0">
                <a:latin typeface="Arial"/>
                <a:cs typeface="Arial"/>
              </a:rPr>
              <a:t>KEGG: SLE</a:t>
            </a:r>
            <a:endParaRPr lang="en-US" sz="5400" b="1" baseline="30000" dirty="0">
              <a:latin typeface="Arial"/>
              <a:cs typeface="Arial"/>
            </a:endParaRPr>
          </a:p>
        </p:txBody>
      </p:sp>
      <p:pic>
        <p:nvPicPr>
          <p:cNvPr id="4" name="Picture 3" descr="mmu053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564"/>
            <a:ext cx="9144000" cy="5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39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e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31"/>
          <a:stretch/>
        </p:blipFill>
        <p:spPr>
          <a:xfrm>
            <a:off x="918598" y="445592"/>
            <a:ext cx="6858000" cy="597117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The potential master regulators</a:t>
            </a:r>
            <a:endParaRPr lang="en-US" sz="3200" b="1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6432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Comparison between the IL21 and YAA samples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13236A-E66E-354F-B456-24CD765A750F}"/>
              </a:ext>
            </a:extLst>
          </p:cNvPr>
          <p:cNvSpPr txBox="1"/>
          <p:nvPr/>
        </p:nvSpPr>
        <p:spPr>
          <a:xfrm>
            <a:off x="475862" y="4040155"/>
            <a:ext cx="8506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 sure how much the IL21 story is relevant with the BXSB story</a:t>
            </a:r>
          </a:p>
          <a:p>
            <a:r>
              <a:rPr lang="en-US" sz="2000" dirty="0">
                <a:solidFill>
                  <a:srgbClr val="FF0000"/>
                </a:solidFill>
              </a:rPr>
              <a:t>Why we think the IL21-positive T cells are important for the BXSB and SLE story?</a:t>
            </a:r>
          </a:p>
        </p:txBody>
      </p:sp>
    </p:spTree>
    <p:extLst>
      <p:ext uri="{BB962C8B-B14F-4D97-AF65-F5344CB8AC3E}">
        <p14:creationId xmlns:p14="http://schemas.microsoft.com/office/powerpoint/2010/main" val="3606616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BXSB</a:t>
            </a:r>
            <a:r>
              <a:rPr lang="en-US" i="1" baseline="30000" dirty="0"/>
              <a:t>B6</a:t>
            </a:r>
            <a:r>
              <a:rPr lang="en-US" dirty="0"/>
              <a:t> and BXSB</a:t>
            </a:r>
            <a:r>
              <a:rPr lang="en-US" i="1" baseline="30000" dirty="0"/>
              <a:t>YAA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057" t="30302" r="27576" b="29897"/>
          <a:stretch/>
        </p:blipFill>
        <p:spPr>
          <a:xfrm>
            <a:off x="1486368" y="1801262"/>
            <a:ext cx="5887146" cy="387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36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BXSB</a:t>
            </a:r>
            <a:r>
              <a:rPr lang="en-US" i="1" baseline="30000" dirty="0"/>
              <a:t>B6</a:t>
            </a:r>
            <a:r>
              <a:rPr lang="en-US" dirty="0"/>
              <a:t> and BXSB</a:t>
            </a:r>
            <a:r>
              <a:rPr lang="en-US" i="1" baseline="30000" dirty="0"/>
              <a:t>YAA</a:t>
            </a:r>
          </a:p>
        </p:txBody>
      </p:sp>
      <p:pic>
        <p:nvPicPr>
          <p:cNvPr id="4" name="Picture 3" descr="Screen Shot 2015-04-02 at 11.26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87" y="1728555"/>
            <a:ext cx="5717823" cy="40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16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BXSB</a:t>
            </a:r>
            <a:r>
              <a:rPr lang="en-US" i="1" baseline="30000" dirty="0"/>
              <a:t>B6</a:t>
            </a:r>
            <a:r>
              <a:rPr lang="en-US" dirty="0"/>
              <a:t> and BXSB</a:t>
            </a:r>
            <a:r>
              <a:rPr lang="en-US" i="1" baseline="30000" dirty="0"/>
              <a:t>YAA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524000" y="2436051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IL21</a:t>
                      </a:r>
                      <a:r>
                        <a:rPr lang="en-US" i="1" baseline="30000" dirty="0"/>
                        <a:t>N</a:t>
                      </a:r>
                      <a:r>
                        <a:rPr lang="en-US" dirty="0"/>
                        <a:t>ICOS</a:t>
                      </a:r>
                      <a:r>
                        <a:rPr lang="en-US" i="1" baseline="30000" dirty="0"/>
                        <a:t>N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IL21</a:t>
                      </a:r>
                      <a:r>
                        <a:rPr lang="en-US" i="1" baseline="30000" dirty="0"/>
                        <a:t>N</a:t>
                      </a:r>
                      <a:r>
                        <a:rPr lang="en-US" dirty="0"/>
                        <a:t>ICOS</a:t>
                      </a:r>
                      <a:r>
                        <a:rPr lang="en-US" i="1" baseline="30000" dirty="0"/>
                        <a:t>P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IL21</a:t>
                      </a:r>
                      <a:r>
                        <a:rPr lang="en-US" i="1" baseline="30000" dirty="0"/>
                        <a:t>P</a:t>
                      </a:r>
                      <a:r>
                        <a:rPr lang="en-US" dirty="0"/>
                        <a:t>ICOS</a:t>
                      </a:r>
                      <a:r>
                        <a:rPr lang="en-US" i="1" baseline="30000" dirty="0"/>
                        <a:t>P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BXSB</a:t>
                      </a:r>
                      <a:r>
                        <a:rPr lang="en-US" i="1" baseline="30000" dirty="0"/>
                        <a:t>B6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  <a:r>
                        <a:rPr lang="en-US" baseline="30000" dirty="0"/>
                        <a:t>***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BXSB</a:t>
                      </a:r>
                      <a:r>
                        <a:rPr lang="en-US" i="1" baseline="30000" dirty="0"/>
                        <a:t>YAA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</a:t>
                      </a:r>
                    </a:p>
                  </a:txBody>
                  <a:tcP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116</a:t>
                      </a:r>
                      <a:r>
                        <a:rPr lang="en-US" baseline="30000" dirty="0"/>
                        <a:t>***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24000" y="3677934"/>
            <a:ext cx="558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Fisher’s test: p value equals 2.2e-16</a:t>
            </a:r>
          </a:p>
          <a:p>
            <a:r>
              <a:rPr lang="en-US" sz="1200" dirty="0"/>
              <a:t>Chi-square test: p values equal 6.613e-12 and 1.52e-13 for BXSB</a:t>
            </a:r>
            <a:r>
              <a:rPr lang="en-US" sz="1200" i="1" baseline="30000" dirty="0"/>
              <a:t>B6</a:t>
            </a:r>
            <a:r>
              <a:rPr lang="en-US" sz="1200" dirty="0"/>
              <a:t> and BXSB</a:t>
            </a:r>
            <a:r>
              <a:rPr lang="en-US" sz="1200" i="1" baseline="30000" dirty="0"/>
              <a:t>YAA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9351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BXSB</a:t>
            </a:r>
            <a:r>
              <a:rPr lang="en-US" i="1" baseline="30000" dirty="0"/>
              <a:t>B6</a:t>
            </a:r>
            <a:r>
              <a:rPr lang="en-US" dirty="0"/>
              <a:t> and BXSB</a:t>
            </a:r>
            <a:r>
              <a:rPr lang="en-US" i="1" baseline="30000" dirty="0"/>
              <a:t>YAA</a:t>
            </a:r>
          </a:p>
        </p:txBody>
      </p:sp>
      <p:pic>
        <p:nvPicPr>
          <p:cNvPr id="5" name="Picture 4" descr="Screen Shot 2014-03-12 at 11.26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0509"/>
            <a:ext cx="9144000" cy="1815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4871" b="30137"/>
          <a:stretch/>
        </p:blipFill>
        <p:spPr>
          <a:xfrm>
            <a:off x="0" y="1359113"/>
            <a:ext cx="9144000" cy="23997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18448" y="2663622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81135" y="3030431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89353" y="1974879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81135" y="3360291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89353" y="3030431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49123" y="2321232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56250" y="3030431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37917" y="3187114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91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BXSB</a:t>
            </a:r>
            <a:r>
              <a:rPr lang="en-US" i="1" baseline="30000" dirty="0"/>
              <a:t>B6</a:t>
            </a:r>
            <a:r>
              <a:rPr lang="en-US" dirty="0"/>
              <a:t> and BXSB</a:t>
            </a:r>
            <a:r>
              <a:rPr lang="en-US" i="1" baseline="30000" dirty="0"/>
              <a:t>YAA</a:t>
            </a:r>
          </a:p>
        </p:txBody>
      </p:sp>
      <p:pic>
        <p:nvPicPr>
          <p:cNvPr id="3" name="Picture 2" descr="Screen Shot 2015-04-02 at 11.27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40" y="1799108"/>
            <a:ext cx="5740102" cy="380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10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BXSB</a:t>
            </a:r>
            <a:r>
              <a:rPr lang="en-US" i="1" baseline="30000" dirty="0"/>
              <a:t>B6</a:t>
            </a:r>
            <a:r>
              <a:rPr lang="en-US" dirty="0"/>
              <a:t> and BXSB</a:t>
            </a:r>
            <a:r>
              <a:rPr lang="en-US" i="1" baseline="30000" dirty="0"/>
              <a:t>YAA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524000" y="2436051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IL21</a:t>
                      </a:r>
                      <a:r>
                        <a:rPr lang="en-US" i="1" baseline="30000" dirty="0"/>
                        <a:t>N</a:t>
                      </a:r>
                      <a:r>
                        <a:rPr lang="en-US" dirty="0"/>
                        <a:t>ICOS</a:t>
                      </a:r>
                      <a:r>
                        <a:rPr lang="en-US" i="1" baseline="30000" dirty="0"/>
                        <a:t>N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IL21</a:t>
                      </a:r>
                      <a:r>
                        <a:rPr lang="en-US" i="1" baseline="30000" dirty="0"/>
                        <a:t>N</a:t>
                      </a:r>
                      <a:r>
                        <a:rPr lang="en-US" dirty="0"/>
                        <a:t>ICOS</a:t>
                      </a:r>
                      <a:r>
                        <a:rPr lang="en-US" i="1" baseline="30000" dirty="0"/>
                        <a:t>P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IL21</a:t>
                      </a:r>
                      <a:r>
                        <a:rPr lang="en-US" i="1" baseline="30000" dirty="0"/>
                        <a:t>P</a:t>
                      </a:r>
                      <a:r>
                        <a:rPr lang="en-US" dirty="0"/>
                        <a:t>ICOS</a:t>
                      </a:r>
                      <a:r>
                        <a:rPr lang="en-US" i="1" baseline="30000" dirty="0"/>
                        <a:t>P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BXSB</a:t>
                      </a:r>
                      <a:r>
                        <a:rPr lang="en-US" i="1" baseline="30000" dirty="0"/>
                        <a:t>B6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190</a:t>
                      </a:r>
                      <a:r>
                        <a:rPr lang="en-US" baseline="30000" dirty="0"/>
                        <a:t>***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BXSB</a:t>
                      </a:r>
                      <a:r>
                        <a:rPr lang="en-US" i="1" baseline="30000" dirty="0"/>
                        <a:t>YAA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</a:t>
                      </a:r>
                    </a:p>
                  </a:txBody>
                  <a:tcP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193</a:t>
                      </a:r>
                    </a:p>
                  </a:txBody>
                  <a:tcP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217</a:t>
                      </a:r>
                      <a:r>
                        <a:rPr lang="en-US" baseline="30000" dirty="0"/>
                        <a:t>***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24000" y="3677934"/>
            <a:ext cx="558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Fisher’s test: p value equals 2.2e-16</a:t>
            </a:r>
          </a:p>
          <a:p>
            <a:r>
              <a:rPr lang="en-US" sz="1200" dirty="0"/>
              <a:t>Chi-square test: p values equal 6.613e-12 and 1.52e-13 for BXSB</a:t>
            </a:r>
            <a:r>
              <a:rPr lang="en-US" sz="1200" i="1" baseline="30000" dirty="0"/>
              <a:t>B6</a:t>
            </a:r>
            <a:r>
              <a:rPr lang="en-US" sz="1200" dirty="0"/>
              <a:t> and BXSB</a:t>
            </a:r>
            <a:r>
              <a:rPr lang="en-US" sz="1200" i="1" baseline="30000" dirty="0"/>
              <a:t>YAA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5855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BXSB</a:t>
            </a:r>
            <a:r>
              <a:rPr lang="en-US" i="1" baseline="30000" dirty="0"/>
              <a:t>B6</a:t>
            </a:r>
            <a:r>
              <a:rPr lang="en-US" dirty="0"/>
              <a:t> and BXSB</a:t>
            </a:r>
            <a:r>
              <a:rPr lang="en-US" i="1" baseline="30000" dirty="0"/>
              <a:t>YAA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918" b="6719"/>
          <a:stretch/>
        </p:blipFill>
        <p:spPr>
          <a:xfrm>
            <a:off x="0" y="1209537"/>
            <a:ext cx="9144000" cy="564846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410258" y="6382796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18448" y="6622975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35948" y="4205719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69942" y="1500865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469942" y="3463533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69942" y="1995655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69942" y="6408567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95689" y="1740013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195689" y="6408567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469942" y="2449215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447633" y="1500865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410258" y="5187053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018448" y="4923165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78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viz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95"/>
          <a:stretch/>
        </p:blipFill>
        <p:spPr>
          <a:xfrm>
            <a:off x="417858" y="1133942"/>
            <a:ext cx="8229600" cy="25148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858" y="4374278"/>
            <a:ext cx="8494633" cy="1360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10Mbp +/- Il21 gene (20Mbp in total)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Bottom: Red bar are SB variants, space between red bars are B6 genome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Top: Blue and purple dots are gene expression in TPM for BXSB and BXSB_B6 samples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Each point is a gene. Tried to label them but too crowded. Il21 in the middle</a:t>
            </a:r>
          </a:p>
        </p:txBody>
      </p:sp>
    </p:spTree>
    <p:extLst>
      <p:ext uri="{BB962C8B-B14F-4D97-AF65-F5344CB8AC3E}">
        <p14:creationId xmlns:p14="http://schemas.microsoft.com/office/powerpoint/2010/main" val="2347278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259012"/>
            <a:ext cx="8229600" cy="839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"/>
                <a:cs typeface="Arial"/>
              </a:rPr>
              <a:t>Introduction of BXSB mouse strain</a:t>
            </a:r>
          </a:p>
        </p:txBody>
      </p:sp>
      <p:sp>
        <p:nvSpPr>
          <p:cNvPr id="8" name="Rectangle 7"/>
          <p:cNvSpPr/>
          <p:nvPr/>
        </p:nvSpPr>
        <p:spPr>
          <a:xfrm>
            <a:off x="516467" y="3843807"/>
            <a:ext cx="8223292" cy="169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BXSB is an inbred strain by intercrossing progenies of B6 females to SB male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BXSB autosomes are mosaic of B6 and SB, BXSB sex chromosomes are illustrated as above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b="1" dirty="0" err="1">
                <a:latin typeface="Arial"/>
                <a:cs typeface="Arial"/>
              </a:rPr>
              <a:t>Yaa</a:t>
            </a:r>
            <a:r>
              <a:rPr lang="en-US" sz="1400" b="1" dirty="0">
                <a:latin typeface="Arial"/>
                <a:cs typeface="Arial"/>
              </a:rPr>
              <a:t> mutation in SB: </a:t>
            </a:r>
            <a:r>
              <a:rPr lang="en-US" sz="1400" dirty="0">
                <a:latin typeface="Arial"/>
                <a:cs typeface="Arial"/>
              </a:rPr>
              <a:t>translocation from </a:t>
            </a:r>
            <a:r>
              <a:rPr lang="en-US" sz="1400" dirty="0" err="1">
                <a:latin typeface="Arial"/>
                <a:cs typeface="Arial"/>
              </a:rPr>
              <a:t>telomeric</a:t>
            </a:r>
            <a:r>
              <a:rPr lang="en-US" sz="1400" dirty="0">
                <a:latin typeface="Arial"/>
                <a:cs typeface="Arial"/>
              </a:rPr>
              <a:t> end of the X onto the Y chromosome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err="1">
                <a:latin typeface="Arial"/>
                <a:cs typeface="Arial"/>
              </a:rPr>
              <a:t>Yaa</a:t>
            </a:r>
            <a:r>
              <a:rPr lang="en-US" sz="1400" dirty="0">
                <a:latin typeface="Arial"/>
                <a:cs typeface="Arial"/>
              </a:rPr>
              <a:t> locus and BXSB genomic background both relevant to SLE development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Genetic mechanisms are not clear</a:t>
            </a:r>
          </a:p>
        </p:txBody>
      </p:sp>
      <p:sp>
        <p:nvSpPr>
          <p:cNvPr id="2" name="Rectangle 1"/>
          <p:cNvSpPr/>
          <p:nvPr/>
        </p:nvSpPr>
        <p:spPr>
          <a:xfrm>
            <a:off x="6688667" y="2214038"/>
            <a:ext cx="1100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/>
                <a:cs typeface="Arial"/>
              </a:rPr>
              <a:t>PAR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93733" y="2214038"/>
            <a:ext cx="1735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/>
                <a:cs typeface="Arial"/>
              </a:rPr>
              <a:t>YAA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47333" y="2214038"/>
            <a:ext cx="2887134" cy="177801"/>
          </a:xfrm>
          <a:prstGeom prst="rect">
            <a:avLst/>
          </a:prstGeom>
          <a:gradFill flip="none" rotWithShape="1">
            <a:gsLst>
              <a:gs pos="64000">
                <a:schemeClr val="bg1">
                  <a:lumMod val="75000"/>
                </a:schemeClr>
              </a:gs>
              <a:gs pos="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/>
                <a:cs typeface="Arial"/>
              </a:rPr>
              <a:t>Chromosome Y (C3H)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88667" y="2738960"/>
            <a:ext cx="1100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/>
                <a:cs typeface="Arial"/>
              </a:rPr>
              <a:t>PAR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93733" y="2738960"/>
            <a:ext cx="1735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/>
                <a:cs typeface="Arial"/>
              </a:rPr>
              <a:t>YAA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738960"/>
            <a:ext cx="4834467" cy="177801"/>
          </a:xfrm>
          <a:prstGeom prst="rect">
            <a:avLst/>
          </a:prstGeom>
          <a:gradFill flip="none" rotWithShape="1">
            <a:gsLst>
              <a:gs pos="64000">
                <a:schemeClr val="bg1">
                  <a:lumMod val="75000"/>
                </a:schemeClr>
              </a:gs>
              <a:gs pos="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/>
                <a:cs typeface="Arial"/>
              </a:rPr>
              <a:t>Chromosome X (B6)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859867" y="1769538"/>
            <a:ext cx="0" cy="1617134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09063" y="1780248"/>
            <a:ext cx="1016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Bookman Old Style"/>
                <a:cs typeface="Bookman Old Style"/>
              </a:rPr>
              <a:t>breakpoint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1947333" y="2396071"/>
            <a:ext cx="5842000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0" y="2916761"/>
            <a:ext cx="778933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6FF117-6176-4245-A7CC-B5333BF33D33}"/>
              </a:ext>
            </a:extLst>
          </p:cNvPr>
          <p:cNvSpPr txBox="1"/>
          <p:nvPr/>
        </p:nvSpPr>
        <p:spPr>
          <a:xfrm>
            <a:off x="4866213" y="3048196"/>
            <a:ext cx="4050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YAA: Y chromosome-linked autoimmune acceleration</a:t>
            </a:r>
          </a:p>
          <a:p>
            <a:r>
              <a:rPr lang="en-US" sz="1400" dirty="0"/>
              <a:t>PAR: pseudo-autosomal region</a:t>
            </a:r>
          </a:p>
        </p:txBody>
      </p:sp>
    </p:spTree>
    <p:extLst>
      <p:ext uri="{BB962C8B-B14F-4D97-AF65-F5344CB8AC3E}">
        <p14:creationId xmlns:p14="http://schemas.microsoft.com/office/powerpoint/2010/main" val="26811618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F210-C4BF-6646-9F06-164E6E388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005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Expression profiles of B and T cells from multiple genetic backgrounds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1C3F9-156B-6A42-A7B2-AADBFD2A6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185710"/>
            <a:ext cx="8229600" cy="248801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Effects of BXSB variation on expression profiles of B and T cells</a:t>
            </a:r>
          </a:p>
          <a:p>
            <a:r>
              <a:rPr lang="en-US" dirty="0"/>
              <a:t>And the additional effects by knocking out IL21R</a:t>
            </a:r>
          </a:p>
          <a:p>
            <a:r>
              <a:rPr lang="en-US" dirty="0">
                <a:solidFill>
                  <a:srgbClr val="FF0000"/>
                </a:solidFill>
              </a:rPr>
              <a:t>This part probably does not integrate well with the stuffs above</a:t>
            </a:r>
          </a:p>
        </p:txBody>
      </p:sp>
    </p:spTree>
    <p:extLst>
      <p:ext uri="{BB962C8B-B14F-4D97-AF65-F5344CB8AC3E}">
        <p14:creationId xmlns:p14="http://schemas.microsoft.com/office/powerpoint/2010/main" val="913840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Experiment design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95355" y="4797045"/>
            <a:ext cx="6914880" cy="136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Gene expression measurement on B/T cells from multiple genetic backgrounds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YAA: backcrossing BXSB male with B6 females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YAA-IL21R: backcrossing BXSB male with B6 female (IL21R-/-)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Gene expression measured by microarray</a:t>
            </a:r>
          </a:p>
        </p:txBody>
      </p:sp>
      <p:pic>
        <p:nvPicPr>
          <p:cNvPr id="3" name="Picture 2" descr="sample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2"/>
          <a:stretch/>
        </p:blipFill>
        <p:spPr>
          <a:xfrm>
            <a:off x="1866234" y="1673496"/>
            <a:ext cx="5353297" cy="33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83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Batch factors: sample prep date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3" name="Picture 2" descr="sample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" y="1430967"/>
            <a:ext cx="6499443" cy="464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51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Il21r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67152" y="5677328"/>
            <a:ext cx="6914880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Il21r: protein coding, interleukin 21 receptor, chromosome 7</a:t>
            </a:r>
          </a:p>
        </p:txBody>
      </p:sp>
      <p:pic>
        <p:nvPicPr>
          <p:cNvPr id="2" name="Picture 1" descr="genotyp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76" y="1128848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86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Nfkb1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94680" y="5572443"/>
            <a:ext cx="6914880" cy="104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Nfkb1: protein coding, nuclear factor of kappa light polypeptide gene enhancer in B cells, chromosome 3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20120530 batch suspicious, took off</a:t>
            </a:r>
          </a:p>
        </p:txBody>
      </p:sp>
      <p:pic>
        <p:nvPicPr>
          <p:cNvPr id="2" name="Picture 1" descr="genotyp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8" y="1181449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27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Tlr7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909" y="5638128"/>
            <a:ext cx="6914880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Tlr7: protein coding, toll-like receptor 7, chromosome X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Yaa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-TLR(-/+) level not low, took off all Tlr7</a:t>
            </a:r>
          </a:p>
        </p:txBody>
      </p:sp>
      <p:pic>
        <p:nvPicPr>
          <p:cNvPr id="2" name="Picture 1" descr="genotyp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37" y="1105328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30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Samples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sample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594" y="1527397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51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Cell type (B/T) signal dominates the data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bat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7" y="1362758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13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981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How much effect batch factor carry? 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5" name="Picture 4" descr="batc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98" y="943786"/>
            <a:ext cx="7315200" cy="457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2512" y="5791100"/>
            <a:ext cx="67900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PCA on T cell samples only (14 samples), batch correlate with major PCA signal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5432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tc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70" y="1267363"/>
            <a:ext cx="7315200" cy="4572000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2981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How much effect batch factor carry? </a:t>
            </a:r>
            <a:endParaRPr lang="en-US" sz="3200" b="1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5139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12"/>
            <a:ext cx="8229600" cy="839412"/>
          </a:xfrm>
        </p:spPr>
        <p:txBody>
          <a:bodyPr>
            <a:normAutofit fontScale="90000"/>
          </a:bodyPr>
          <a:lstStyle/>
          <a:p>
            <a:r>
              <a:rPr lang="en-US" sz="2800" b="1" dirty="0" err="1">
                <a:latin typeface="Arial"/>
                <a:cs typeface="Arial"/>
              </a:rPr>
              <a:t>Yaa</a:t>
            </a:r>
            <a:r>
              <a:rPr lang="en-US" sz="2800" b="1" dirty="0">
                <a:latin typeface="Arial"/>
                <a:cs typeface="Arial"/>
              </a:rPr>
              <a:t> context: 10 </a:t>
            </a:r>
            <a:r>
              <a:rPr lang="en-US" sz="2800" b="1" dirty="0" err="1">
                <a:latin typeface="Arial"/>
                <a:cs typeface="Arial"/>
              </a:rPr>
              <a:t>Mbp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lang="en-US" sz="2800" b="1" dirty="0" err="1">
                <a:latin typeface="Arial"/>
                <a:cs typeface="Arial"/>
              </a:rPr>
              <a:t>telomeric</a:t>
            </a:r>
            <a:r>
              <a:rPr lang="en-US" sz="2800" b="1" dirty="0">
                <a:latin typeface="Arial"/>
                <a:cs typeface="Arial"/>
              </a:rPr>
              <a:t> end of X chromosome</a:t>
            </a:r>
          </a:p>
        </p:txBody>
      </p:sp>
      <p:pic>
        <p:nvPicPr>
          <p:cNvPr id="6" name="Picture 5" descr="ya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924"/>
            <a:ext cx="9144000" cy="304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627" y="4541279"/>
            <a:ext cx="8305967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PAR</a:t>
            </a:r>
            <a:r>
              <a:rPr lang="en-US" sz="1400" b="1" dirty="0">
                <a:latin typeface="Arial"/>
                <a:cs typeface="Arial"/>
              </a:rPr>
              <a:t>: </a:t>
            </a:r>
            <a:r>
              <a:rPr lang="en-US" sz="1400" dirty="0">
                <a:latin typeface="Arial"/>
                <a:cs typeface="Arial"/>
              </a:rPr>
              <a:t>pseudo-autosome region of chromosome X and Y pair and recombine during meiosis (0.96 and 0.90 </a:t>
            </a:r>
            <a:r>
              <a:rPr lang="en-US" sz="1400" dirty="0" err="1">
                <a:latin typeface="Arial"/>
                <a:cs typeface="Arial"/>
              </a:rPr>
              <a:t>Mbp</a:t>
            </a:r>
            <a:r>
              <a:rPr lang="en-US" sz="1400" dirty="0">
                <a:latin typeface="Arial"/>
                <a:cs typeface="Arial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97009" y="2866379"/>
            <a:ext cx="767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Bookman Old Style"/>
                <a:cs typeface="Bookman Old Style"/>
              </a:rPr>
              <a:t>PAR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859136" y="1724790"/>
            <a:ext cx="0" cy="3143822"/>
          </a:xfrm>
          <a:prstGeom prst="line">
            <a:avLst/>
          </a:prstGeom>
          <a:ln w="63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B557E0C-03B4-9A40-B0D3-17FB20CA4409}"/>
              </a:ext>
            </a:extLst>
          </p:cNvPr>
          <p:cNvSpPr txBox="1"/>
          <p:nvPr/>
        </p:nvSpPr>
        <p:spPr>
          <a:xfrm>
            <a:off x="741720" y="5545047"/>
            <a:ext cx="766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TLR7/8 are active drug targets of SLE, with extensive human genetics evidences.</a:t>
            </a:r>
          </a:p>
        </p:txBody>
      </p:sp>
    </p:spTree>
    <p:extLst>
      <p:ext uri="{BB962C8B-B14F-4D97-AF65-F5344CB8AC3E}">
        <p14:creationId xmlns:p14="http://schemas.microsoft.com/office/powerpoint/2010/main" val="14086631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Batch correction by factor analysis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Screen Shot 2015-10-05 at 10.46.1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7"/>
          <a:stretch/>
        </p:blipFill>
        <p:spPr>
          <a:xfrm>
            <a:off x="583048" y="1494658"/>
            <a:ext cx="7939864" cy="408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285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Model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4788" y="2168994"/>
            <a:ext cx="5889332" cy="2239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Courier New"/>
              <a:buChar char="o"/>
            </a:pPr>
            <a:r>
              <a:rPr lang="en-US" i="1" dirty="0">
                <a:latin typeface="Arial"/>
                <a:cs typeface="Arial"/>
              </a:rPr>
              <a:t>Y ~ cell + </a:t>
            </a:r>
            <a:r>
              <a:rPr lang="en-US" i="1" dirty="0" err="1">
                <a:latin typeface="Arial"/>
                <a:cs typeface="Arial"/>
              </a:rPr>
              <a:t>genoYaa</a:t>
            </a:r>
            <a:r>
              <a:rPr lang="en-US" i="1" dirty="0">
                <a:latin typeface="Arial"/>
                <a:cs typeface="Arial"/>
              </a:rPr>
              <a:t> + genoIL21R + genoNfkb1 + 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cell * </a:t>
            </a:r>
            <a:r>
              <a:rPr lang="en-US" i="1" dirty="0" err="1">
                <a:latin typeface="Arial"/>
                <a:cs typeface="Arial"/>
              </a:rPr>
              <a:t>genoYaa</a:t>
            </a:r>
            <a:r>
              <a:rPr lang="en-US" i="1" dirty="0">
                <a:latin typeface="Arial"/>
                <a:cs typeface="Arial"/>
              </a:rPr>
              <a:t> + cell * genoIL21R + cell * genoNfkb1</a:t>
            </a:r>
          </a:p>
          <a:p>
            <a:pPr marL="285750" indent="-285750">
              <a:lnSpc>
                <a:spcPct val="130000"/>
              </a:lnSpc>
              <a:buFont typeface="Courier New"/>
              <a:buChar char="o"/>
            </a:pPr>
            <a:r>
              <a:rPr lang="en-US" i="1" dirty="0">
                <a:latin typeface="Arial"/>
                <a:cs typeface="Arial"/>
              </a:rPr>
              <a:t>cell: B, T</a:t>
            </a:r>
          </a:p>
          <a:p>
            <a:pPr marL="285750" indent="-285750">
              <a:lnSpc>
                <a:spcPct val="130000"/>
              </a:lnSpc>
              <a:buFont typeface="Courier New"/>
              <a:buChar char="o"/>
            </a:pPr>
            <a:r>
              <a:rPr lang="en-US" i="1" dirty="0" err="1">
                <a:latin typeface="Arial"/>
                <a:cs typeface="Arial"/>
              </a:rPr>
              <a:t>genoYaa</a:t>
            </a:r>
            <a:r>
              <a:rPr lang="en-US" i="1" dirty="0">
                <a:latin typeface="Arial"/>
                <a:cs typeface="Arial"/>
              </a:rPr>
              <a:t>: B6, </a:t>
            </a:r>
            <a:r>
              <a:rPr lang="en-US" i="1" dirty="0" err="1">
                <a:latin typeface="Arial"/>
                <a:cs typeface="Arial"/>
              </a:rPr>
              <a:t>Yaa</a:t>
            </a:r>
            <a:endParaRPr lang="en-US" i="1" dirty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Courier New"/>
              <a:buChar char="o"/>
            </a:pPr>
            <a:r>
              <a:rPr lang="en-US" i="1" dirty="0">
                <a:latin typeface="Arial"/>
                <a:cs typeface="Arial"/>
              </a:rPr>
              <a:t>genoIL21R: WT, IL21R</a:t>
            </a:r>
          </a:p>
          <a:p>
            <a:pPr marL="285750" indent="-285750">
              <a:lnSpc>
                <a:spcPct val="130000"/>
              </a:lnSpc>
              <a:buFont typeface="Courier New"/>
              <a:buChar char="o"/>
            </a:pPr>
            <a:r>
              <a:rPr lang="en-US" i="1" dirty="0">
                <a:latin typeface="Arial"/>
                <a:cs typeface="Arial"/>
              </a:rPr>
              <a:t>genoNfkb1: WT, Nfkb1 </a:t>
            </a:r>
          </a:p>
        </p:txBody>
      </p:sp>
    </p:spTree>
    <p:extLst>
      <p:ext uri="{BB962C8B-B14F-4D97-AF65-F5344CB8AC3E}">
        <p14:creationId xmlns:p14="http://schemas.microsoft.com/office/powerpoint/2010/main" val="7880327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c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272"/>
            <a:ext cx="9144000" cy="3810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Batch correction by factor analysis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8" name="Picture 7" descr="hc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6" b="16725"/>
          <a:stretch/>
        </p:blipFill>
        <p:spPr>
          <a:xfrm>
            <a:off x="0" y="4053256"/>
            <a:ext cx="9144000" cy="272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635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Model fit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5" name="Picture 4" descr="Screen Shot 2015-10-06 at 8.56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7" y="1787510"/>
            <a:ext cx="3833602" cy="3464383"/>
          </a:xfrm>
          <a:prstGeom prst="rect">
            <a:avLst/>
          </a:prstGeom>
        </p:spPr>
      </p:pic>
      <p:pic>
        <p:nvPicPr>
          <p:cNvPr id="7" name="Picture 6" descr="Screen Shot 2015-10-06 at 8.55.5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79" y="1763990"/>
            <a:ext cx="3693159" cy="343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079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Model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5" name="Picture 4" descr="sig_st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8" y="1213556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849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9583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B and T cell genes in B6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Screen Shot 2015-10-06 at 9.00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185"/>
            <a:ext cx="8827473" cy="3021712"/>
          </a:xfrm>
          <a:prstGeom prst="rect">
            <a:avLst/>
          </a:prstGeom>
        </p:spPr>
      </p:pic>
      <p:pic>
        <p:nvPicPr>
          <p:cNvPr id="5" name="Picture 4" descr="Screen Shot 2015-10-06 at 9.01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3967"/>
            <a:ext cx="8827473" cy="30154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3821976"/>
            <a:ext cx="9144000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898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93920"/>
            <a:ext cx="8229600" cy="595837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Arial"/>
                <a:cs typeface="Arial"/>
              </a:rPr>
              <a:t>T-cell specific Nfkb1(+/-) effect, conditional on </a:t>
            </a:r>
            <a:r>
              <a:rPr lang="en-US" sz="3200" b="1" dirty="0" err="1">
                <a:latin typeface="Arial"/>
                <a:cs typeface="Arial"/>
              </a:rPr>
              <a:t>Yaa</a:t>
            </a:r>
            <a:r>
              <a:rPr lang="en-US" sz="3200" b="1" dirty="0">
                <a:latin typeface="Arial"/>
                <a:cs typeface="Arial"/>
              </a:rPr>
              <a:t> strain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3" name="Picture 2" descr="Screen Shot 2015-10-06 at 9.11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235"/>
            <a:ext cx="9144000" cy="311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08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Model fit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Screen Shot 2015-10-06 at 8.56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95" y="1826710"/>
            <a:ext cx="3679968" cy="348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40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a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481"/>
            <a:ext cx="9144000" cy="304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0382" y="2866379"/>
            <a:ext cx="767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Bookman Old Style"/>
                <a:cs typeface="Bookman Old Style"/>
              </a:rPr>
              <a:t>PAR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59012"/>
            <a:ext cx="8229600" cy="839412"/>
          </a:xfrm>
        </p:spPr>
        <p:txBody>
          <a:bodyPr>
            <a:normAutofit fontScale="90000"/>
          </a:bodyPr>
          <a:lstStyle/>
          <a:p>
            <a:r>
              <a:rPr lang="en-US" sz="2800" b="1" dirty="0" err="1">
                <a:latin typeface="Arial"/>
                <a:cs typeface="Arial"/>
              </a:rPr>
              <a:t>Yaa</a:t>
            </a:r>
            <a:r>
              <a:rPr lang="en-US" sz="2800" b="1" dirty="0">
                <a:latin typeface="Arial"/>
                <a:cs typeface="Arial"/>
              </a:rPr>
              <a:t> context: 10 </a:t>
            </a:r>
            <a:r>
              <a:rPr lang="en-US" sz="2800" b="1" dirty="0" err="1">
                <a:latin typeface="Arial"/>
                <a:cs typeface="Arial"/>
              </a:rPr>
              <a:t>Mbp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lang="en-US" sz="2800" b="1" dirty="0" err="1">
                <a:latin typeface="Arial"/>
                <a:cs typeface="Arial"/>
              </a:rPr>
              <a:t>telomeric</a:t>
            </a:r>
            <a:r>
              <a:rPr lang="en-US" sz="2800" b="1" dirty="0">
                <a:latin typeface="Arial"/>
                <a:cs typeface="Arial"/>
              </a:rPr>
              <a:t> end of Y chromosome</a:t>
            </a:r>
          </a:p>
        </p:txBody>
      </p:sp>
    </p:spTree>
    <p:extLst>
      <p:ext uri="{BB962C8B-B14F-4D97-AF65-F5344CB8AC3E}">
        <p14:creationId xmlns:p14="http://schemas.microsoft.com/office/powerpoint/2010/main" val="395630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Genomic variants in BXSB mice</a:t>
            </a:r>
          </a:p>
        </p:txBody>
      </p:sp>
    </p:spTree>
    <p:extLst>
      <p:ext uri="{BB962C8B-B14F-4D97-AF65-F5344CB8AC3E}">
        <p14:creationId xmlns:p14="http://schemas.microsoft.com/office/powerpoint/2010/main" val="2712578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Materials and Methods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99835" y="3508313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Variant call </a:t>
            </a:r>
          </a:p>
          <a:p>
            <a:pPr algn="ctr"/>
            <a:r>
              <a:rPr lang="en-US" sz="1000" dirty="0" err="1">
                <a:latin typeface="Arial"/>
                <a:cs typeface="Arial"/>
              </a:rPr>
              <a:t>samtools</a:t>
            </a:r>
            <a:r>
              <a:rPr lang="en-US" sz="1000" dirty="0">
                <a:latin typeface="Arial"/>
                <a:cs typeface="Arial"/>
              </a:rPr>
              <a:t>, GATK, </a:t>
            </a:r>
            <a:r>
              <a:rPr lang="en-US" sz="1000" dirty="0" err="1">
                <a:latin typeface="Arial"/>
                <a:cs typeface="Arial"/>
              </a:rPr>
              <a:t>VarScan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99835" y="2827310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Alignment: Bowtie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199835" y="2163705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FASTQ trim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329894" y="2489513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2738" y="3163187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199835" y="4192982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BXSB pseudo-genome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4322738" y="3847856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281157" y="1335247"/>
            <a:ext cx="4083169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latin typeface="Arial"/>
                <a:cs typeface="Arial"/>
              </a:rPr>
              <a:t>Exome sequencing of BXSB mouse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0099" y="4998837"/>
            <a:ext cx="7852768" cy="61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BXSB.B6Y males carry the B6 Y chromosome in place of the mutant </a:t>
            </a:r>
            <a:r>
              <a:rPr lang="en-US" sz="1200" dirty="0" err="1">
                <a:latin typeface="Arial"/>
                <a:cs typeface="Arial"/>
              </a:rPr>
              <a:t>Yaa</a:t>
            </a:r>
            <a:r>
              <a:rPr lang="en-US" sz="1200" dirty="0">
                <a:latin typeface="Arial"/>
                <a:cs typeface="Arial"/>
              </a:rPr>
              <a:t>-containing Y chromosome of BXSB inbred male mice.</a:t>
            </a:r>
          </a:p>
        </p:txBody>
      </p:sp>
    </p:spTree>
    <p:extLst>
      <p:ext uri="{BB962C8B-B14F-4D97-AF65-F5344CB8AC3E}">
        <p14:creationId xmlns:p14="http://schemas.microsoft.com/office/powerpoint/2010/main" val="236941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31008</TotalTime>
  <Words>1882</Words>
  <Application>Microsoft Macintosh PowerPoint</Application>
  <PresentationFormat>On-screen Show (4:3)</PresentationFormat>
  <Paragraphs>272</Paragraphs>
  <Slides>67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Arial Narrow</vt:lpstr>
      <vt:lpstr>Bookman Old Style</vt:lpstr>
      <vt:lpstr>Calibri</vt:lpstr>
      <vt:lpstr>Courier New</vt:lpstr>
      <vt:lpstr>Office Theme</vt:lpstr>
      <vt:lpstr>Manuscript Flow</vt:lpstr>
      <vt:lpstr>Overview of BXSB mouse model</vt:lpstr>
      <vt:lpstr>Systemic lupus erythematosus (SLE)</vt:lpstr>
      <vt:lpstr>KEGG: SLE</vt:lpstr>
      <vt:lpstr>PowerPoint Presentation</vt:lpstr>
      <vt:lpstr>Yaa context: 10 Mbp telomeric end of X chromosome</vt:lpstr>
      <vt:lpstr>Yaa context: 10 Mbp telomeric end of Y chromosome</vt:lpstr>
      <vt:lpstr>Genomic variants in BXSB mice</vt:lpstr>
      <vt:lpstr>Materials and Methods</vt:lpstr>
      <vt:lpstr>Genetic differences of B6 and BXSB</vt:lpstr>
      <vt:lpstr>Predict variant’s effect</vt:lpstr>
      <vt:lpstr>Two sources of BXSB variants: Sanger and JAX/wes</vt:lpstr>
      <vt:lpstr>GWAS results of SLE</vt:lpstr>
      <vt:lpstr>Functional consequences of causal variants in gene expression</vt:lpstr>
      <vt:lpstr>Materials and Methods</vt:lpstr>
      <vt:lpstr>RNA sequencing on BXSB and BXSBB6Y</vt:lpstr>
      <vt:lpstr>Genes that aligned differently to the B6 and BXSB genomes</vt:lpstr>
      <vt:lpstr>Outlier genes</vt:lpstr>
      <vt:lpstr>Outlier genes</vt:lpstr>
      <vt:lpstr>Transcriptional processes in BXSB and BXSB.B6Y splenic cells are very different</vt:lpstr>
      <vt:lpstr>Differential genes are also immunological genes</vt:lpstr>
      <vt:lpstr>Transcriptional differences between B6 and B6.YAA</vt:lpstr>
      <vt:lpstr>Differential genes are metabolic-related</vt:lpstr>
      <vt:lpstr>Interaction between YAA and genomic backgrounds</vt:lpstr>
      <vt:lpstr>Strong BXSB-specific signal </vt:lpstr>
      <vt:lpstr>BXSB-specific genes are immunological</vt:lpstr>
      <vt:lpstr>B6-specific genes are metabolic</vt:lpstr>
      <vt:lpstr>ImmGen modules</vt:lpstr>
      <vt:lpstr>BXSB-specific genes in Immgen modules</vt:lpstr>
      <vt:lpstr>Module 25 is interesting</vt:lpstr>
      <vt:lpstr>Another method to analyze the RNA-sequencing data</vt:lpstr>
      <vt:lpstr>Align to the B6/SB hybrid genome</vt:lpstr>
      <vt:lpstr>What we have detected?</vt:lpstr>
      <vt:lpstr>What are the functional consequences?</vt:lpstr>
      <vt:lpstr>Outlier genes</vt:lpstr>
      <vt:lpstr>Define the SB genes</vt:lpstr>
      <vt:lpstr>SB genes and B6 genes</vt:lpstr>
      <vt:lpstr>YAA genes</vt:lpstr>
      <vt:lpstr>Which gene group matters?</vt:lpstr>
      <vt:lpstr>The potential master regulators</vt:lpstr>
      <vt:lpstr>Comparison between the IL21 and YAA samples</vt:lpstr>
      <vt:lpstr>BXSBB6 and BXSBYAA</vt:lpstr>
      <vt:lpstr>BXSBB6 and BXSBYAA</vt:lpstr>
      <vt:lpstr>BXSBB6 and BXSBYAA</vt:lpstr>
      <vt:lpstr>BXSBB6 and BXSBYAA</vt:lpstr>
      <vt:lpstr>BXSBB6 and BXSBYAA</vt:lpstr>
      <vt:lpstr>BXSBB6 and BXSBYAA</vt:lpstr>
      <vt:lpstr>BXSBB6 and BXSBYAA</vt:lpstr>
      <vt:lpstr>PowerPoint Presentation</vt:lpstr>
      <vt:lpstr>Expression profiles of B and T cells from multiple genetic backgrounds</vt:lpstr>
      <vt:lpstr>Experiment design</vt:lpstr>
      <vt:lpstr>Batch factors: sample prep date</vt:lpstr>
      <vt:lpstr>Il21r</vt:lpstr>
      <vt:lpstr>Nfkb1</vt:lpstr>
      <vt:lpstr>Tlr7</vt:lpstr>
      <vt:lpstr>Samples</vt:lpstr>
      <vt:lpstr>Cell type (B/T) signal dominates the data</vt:lpstr>
      <vt:lpstr>How much effect batch factor carry? </vt:lpstr>
      <vt:lpstr>How much effect batch factor carry? </vt:lpstr>
      <vt:lpstr>Batch correction by factor analysis</vt:lpstr>
      <vt:lpstr>Model</vt:lpstr>
      <vt:lpstr>Batch correction by factor analysis</vt:lpstr>
      <vt:lpstr>Model fit</vt:lpstr>
      <vt:lpstr>Model</vt:lpstr>
      <vt:lpstr>B and T cell genes in B6</vt:lpstr>
      <vt:lpstr>T-cell specific Nfkb1(+/-) effect, conditional on Yaa strain</vt:lpstr>
      <vt:lpstr>Model fit</vt:lpstr>
    </vt:vector>
  </TitlesOfParts>
  <Company>The Jackson Laboratory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Xulong Wang</dc:creator>
  <cp:lastModifiedBy>Xulong Wang</cp:lastModifiedBy>
  <cp:revision>854</cp:revision>
  <cp:lastPrinted>2015-09-22T15:09:34Z</cp:lastPrinted>
  <dcterms:created xsi:type="dcterms:W3CDTF">2014-03-11T03:13:27Z</dcterms:created>
  <dcterms:modified xsi:type="dcterms:W3CDTF">2018-03-27T21:53:13Z</dcterms:modified>
</cp:coreProperties>
</file>